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  <p:sldId id="269" r:id="rId15"/>
  </p:sldIdLst>
  <p:sldSz cx="18288000" cy="10287000"/>
  <p:notesSz cx="6858000" cy="9144000"/>
  <p:embeddedFontLst>
    <p:embeddedFont>
      <p:font typeface="Agrandir Medium" panose="020B0604020202020204" charset="0"/>
      <p:regular r:id="rId16"/>
    </p:embeddedFont>
    <p:embeddedFont>
      <p:font typeface="Agrandir Medium Italics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Public Sans" panose="020B0604020202020204" charset="0"/>
      <p:regular r:id="rId22"/>
    </p:embeddedFont>
    <p:embeddedFont>
      <p:font typeface="Public Sans Bold" panose="020B0604020202020204" charset="0"/>
      <p:regular r:id="rId23"/>
    </p:embeddedFont>
    <p:embeddedFont>
      <p:font typeface="Public Sans Medium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svg>
</file>

<file path=ppt/media/image3.pn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302221"/>
            <a:ext cx="8841904" cy="9682557"/>
            <a:chOff x="0" y="0"/>
            <a:chExt cx="2328732" cy="25501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8732" cy="2550139"/>
            </a:xfrm>
            <a:custGeom>
              <a:avLst/>
              <a:gdLst/>
              <a:ahLst/>
              <a:cxnLst/>
              <a:rect l="l" t="t" r="r" b="b"/>
              <a:pathLst>
                <a:path w="2328732" h="2550139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159783" y="2041700"/>
            <a:ext cx="6810338" cy="6203599"/>
          </a:xfrm>
          <a:custGeom>
            <a:avLst/>
            <a:gdLst/>
            <a:ahLst/>
            <a:cxnLst/>
            <a:rect l="l" t="t" r="r" b="b"/>
            <a:pathLst>
              <a:path w="6810338" h="6203599">
                <a:moveTo>
                  <a:pt x="0" y="0"/>
                </a:moveTo>
                <a:lnTo>
                  <a:pt x="6810338" y="0"/>
                </a:lnTo>
                <a:lnTo>
                  <a:pt x="6810338" y="6203600"/>
                </a:lnTo>
                <a:lnTo>
                  <a:pt x="0" y="620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608446" y="858906"/>
            <a:ext cx="1148260" cy="1182794"/>
          </a:xfrm>
          <a:custGeom>
            <a:avLst/>
            <a:gdLst/>
            <a:ahLst/>
            <a:cxnLst/>
            <a:rect l="l" t="t" r="r" b="b"/>
            <a:pathLst>
              <a:path w="1148260" h="1182794">
                <a:moveTo>
                  <a:pt x="0" y="0"/>
                </a:moveTo>
                <a:lnTo>
                  <a:pt x="1148260" y="0"/>
                </a:lnTo>
                <a:lnTo>
                  <a:pt x="1148260" y="1182794"/>
                </a:lnTo>
                <a:lnTo>
                  <a:pt x="0" y="1182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028700" y="3462120"/>
            <a:ext cx="7527889" cy="2918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1089"/>
              </a:lnSpc>
            </a:pPr>
            <a:r>
              <a:rPr lang="en-US" sz="11551" spc="-1108">
                <a:solidFill>
                  <a:srgbClr val="156669"/>
                </a:solidFill>
                <a:latin typeface="Public Sans"/>
              </a:rPr>
              <a:t>Your health, our mission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6494977"/>
            <a:ext cx="7527889" cy="577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26"/>
              </a:lnSpc>
            </a:pPr>
            <a:r>
              <a:rPr lang="en-US" sz="4545" spc="-372">
                <a:solidFill>
                  <a:srgbClr val="156669"/>
                </a:solidFill>
                <a:latin typeface="Public Sans"/>
              </a:rPr>
              <a:t>Addressing every need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88689" y="1289330"/>
            <a:ext cx="2568012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  <a:spcBef>
                <a:spcPct val="0"/>
              </a:spcBef>
            </a:pPr>
            <a:r>
              <a:rPr lang="en-US" sz="3000" spc="-246">
                <a:solidFill>
                  <a:srgbClr val="156669"/>
                </a:solidFill>
                <a:latin typeface="Public Sans"/>
              </a:rPr>
              <a:t>HealthXplorers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5339" y="584457"/>
            <a:ext cx="16643641" cy="8673843"/>
          </a:xfrm>
          <a:custGeom>
            <a:avLst/>
            <a:gdLst/>
            <a:ahLst/>
            <a:cxnLst/>
            <a:rect l="l" t="t" r="r" b="b"/>
            <a:pathLst>
              <a:path w="16643641" h="8673843">
                <a:moveTo>
                  <a:pt x="0" y="0"/>
                </a:moveTo>
                <a:lnTo>
                  <a:pt x="16643641" y="0"/>
                </a:lnTo>
                <a:lnTo>
                  <a:pt x="16643641" y="8673843"/>
                </a:lnTo>
                <a:lnTo>
                  <a:pt x="0" y="86738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31406" y="302221"/>
            <a:ext cx="17625189" cy="9682557"/>
            <a:chOff x="0" y="0"/>
            <a:chExt cx="4642025" cy="25501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42025" cy="2550139"/>
            </a:xfrm>
            <a:custGeom>
              <a:avLst/>
              <a:gdLst/>
              <a:ahLst/>
              <a:cxnLst/>
              <a:rect l="l" t="t" r="r" b="b"/>
              <a:pathLst>
                <a:path w="4642025" h="2550139">
                  <a:moveTo>
                    <a:pt x="0" y="0"/>
                  </a:moveTo>
                  <a:lnTo>
                    <a:pt x="4642025" y="0"/>
                  </a:lnTo>
                  <a:lnTo>
                    <a:pt x="4642025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633117" y="2114082"/>
            <a:ext cx="13777305" cy="7144218"/>
          </a:xfrm>
          <a:custGeom>
            <a:avLst/>
            <a:gdLst/>
            <a:ahLst/>
            <a:cxnLst/>
            <a:rect l="l" t="t" r="r" b="b"/>
            <a:pathLst>
              <a:path w="13777305" h="7144218">
                <a:moveTo>
                  <a:pt x="0" y="0"/>
                </a:moveTo>
                <a:lnTo>
                  <a:pt x="13777305" y="0"/>
                </a:lnTo>
                <a:lnTo>
                  <a:pt x="13777305" y="7144218"/>
                </a:lnTo>
                <a:lnTo>
                  <a:pt x="0" y="71442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3219661" y="882914"/>
            <a:ext cx="11848679" cy="1043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Execution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A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00150"/>
            <a:ext cx="7082432" cy="2015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79"/>
              </a:lnSpc>
            </a:pPr>
            <a:r>
              <a:rPr lang="en-US" sz="7999" spc="-767">
                <a:solidFill>
                  <a:srgbClr val="FBF6F1"/>
                </a:solidFill>
                <a:latin typeface="Public Sans"/>
              </a:rPr>
              <a:t>Future Scope/</a:t>
            </a:r>
          </a:p>
          <a:p>
            <a:pPr marL="0" lvl="0" indent="0">
              <a:lnSpc>
                <a:spcPts val="7679"/>
              </a:lnSpc>
            </a:pPr>
            <a:r>
              <a:rPr lang="en-US" sz="7999" spc="-767">
                <a:solidFill>
                  <a:srgbClr val="FBF6F1"/>
                </a:solidFill>
                <a:latin typeface="Public Sans"/>
              </a:rPr>
              <a:t>Market Prospects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784618"/>
            <a:ext cx="6579543" cy="4838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62"/>
              </a:lnSpc>
            </a:pPr>
            <a:r>
              <a:rPr lang="en-US" sz="2615">
                <a:solidFill>
                  <a:srgbClr val="FBF6F1"/>
                </a:solidFill>
                <a:latin typeface="Agrandir Medium"/>
              </a:rPr>
              <a:t>-The system is already capable of storing as many number of profiles as needed.</a:t>
            </a:r>
          </a:p>
          <a:p>
            <a:pPr>
              <a:lnSpc>
                <a:spcPts val="4262"/>
              </a:lnSpc>
            </a:pPr>
            <a:r>
              <a:rPr lang="en-US" sz="2615">
                <a:solidFill>
                  <a:srgbClr val="FBF6F1"/>
                </a:solidFill>
                <a:latin typeface="Agrandir Medium"/>
              </a:rPr>
              <a:t>-The Health Level 7 conversion system can be integrated into the profile application to upload data directly.</a:t>
            </a:r>
          </a:p>
          <a:p>
            <a:pPr>
              <a:lnSpc>
                <a:spcPts val="4262"/>
              </a:lnSpc>
            </a:pPr>
            <a:r>
              <a:rPr lang="en-US" sz="2615">
                <a:solidFill>
                  <a:srgbClr val="FBF6F1"/>
                </a:solidFill>
                <a:latin typeface="Agrandir Medium"/>
              </a:rPr>
              <a:t>-Image analysis can also be used in the profile application for medical analysis as soon as image is uploaded.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953591" y="1520685"/>
            <a:ext cx="7944572" cy="7245630"/>
            <a:chOff x="0" y="0"/>
            <a:chExt cx="6962546" cy="6350000"/>
          </a:xfrm>
        </p:grpSpPr>
        <p:sp>
          <p:nvSpPr>
            <p:cNvPr id="5" name="Freeform 5"/>
            <p:cNvSpPr/>
            <p:nvPr/>
          </p:nvSpPr>
          <p:spPr>
            <a:xfrm>
              <a:off x="-6884" y="-1308"/>
              <a:ext cx="6984086" cy="6352795"/>
            </a:xfrm>
            <a:custGeom>
              <a:avLst/>
              <a:gdLst/>
              <a:ahLst/>
              <a:cxnLst/>
              <a:rect l="l" t="t" r="r" b="b"/>
              <a:pathLst>
                <a:path w="6984086" h="6352795">
                  <a:moveTo>
                    <a:pt x="5584064" y="4382198"/>
                  </a:moveTo>
                  <a:cubicBezTo>
                    <a:pt x="5976303" y="4290060"/>
                    <a:pt x="6424029" y="4283430"/>
                    <a:pt x="6711557" y="4001173"/>
                  </a:cubicBezTo>
                  <a:cubicBezTo>
                    <a:pt x="6906794" y="3809517"/>
                    <a:pt x="6984086" y="3520630"/>
                    <a:pt x="6967182" y="3247580"/>
                  </a:cubicBezTo>
                  <a:cubicBezTo>
                    <a:pt x="6950266" y="2974518"/>
                    <a:pt x="6848907" y="2713698"/>
                    <a:pt x="6729464" y="2467559"/>
                  </a:cubicBezTo>
                  <a:cubicBezTo>
                    <a:pt x="6472962" y="1938959"/>
                    <a:pt x="6126798" y="1454010"/>
                    <a:pt x="5710213" y="1039685"/>
                  </a:cubicBezTo>
                  <a:cubicBezTo>
                    <a:pt x="5664340" y="994067"/>
                    <a:pt x="5616283" y="948372"/>
                    <a:pt x="5557025" y="922414"/>
                  </a:cubicBezTo>
                  <a:cubicBezTo>
                    <a:pt x="5445951" y="873760"/>
                    <a:pt x="5312995" y="904087"/>
                    <a:pt x="5211230" y="970026"/>
                  </a:cubicBezTo>
                  <a:cubicBezTo>
                    <a:pt x="5109464" y="1035964"/>
                    <a:pt x="5014862" y="1136472"/>
                    <a:pt x="4939881" y="1231760"/>
                  </a:cubicBezTo>
                  <a:cubicBezTo>
                    <a:pt x="4855718" y="951255"/>
                    <a:pt x="4714964" y="687857"/>
                    <a:pt x="4528554" y="462000"/>
                  </a:cubicBezTo>
                  <a:cubicBezTo>
                    <a:pt x="4405732" y="313195"/>
                    <a:pt x="4259885" y="178333"/>
                    <a:pt x="4083533" y="100063"/>
                  </a:cubicBezTo>
                  <a:cubicBezTo>
                    <a:pt x="3869627" y="5131"/>
                    <a:pt x="3628022" y="0"/>
                    <a:pt x="3394012" y="1498"/>
                  </a:cubicBezTo>
                  <a:cubicBezTo>
                    <a:pt x="3174251" y="2908"/>
                    <a:pt x="2951963" y="9144"/>
                    <a:pt x="2739898" y="66840"/>
                  </a:cubicBezTo>
                  <a:cubicBezTo>
                    <a:pt x="2448205" y="146215"/>
                    <a:pt x="2191842" y="318249"/>
                    <a:pt x="1941373" y="487527"/>
                  </a:cubicBezTo>
                  <a:cubicBezTo>
                    <a:pt x="1886090" y="524891"/>
                    <a:pt x="1828914" y="564261"/>
                    <a:pt x="1795780" y="622173"/>
                  </a:cubicBezTo>
                  <a:cubicBezTo>
                    <a:pt x="1758378" y="687552"/>
                    <a:pt x="1757109" y="766750"/>
                    <a:pt x="1757502" y="842073"/>
                  </a:cubicBezTo>
                  <a:cubicBezTo>
                    <a:pt x="1759534" y="1233957"/>
                    <a:pt x="1780058" y="1625740"/>
                    <a:pt x="1818983" y="2015693"/>
                  </a:cubicBezTo>
                  <a:cubicBezTo>
                    <a:pt x="1449007" y="1947278"/>
                    <a:pt x="1014336" y="1957108"/>
                    <a:pt x="640639" y="2000758"/>
                  </a:cubicBezTo>
                  <a:cubicBezTo>
                    <a:pt x="609435" y="2004403"/>
                    <a:pt x="576568" y="2009127"/>
                    <a:pt x="551917" y="2028596"/>
                  </a:cubicBezTo>
                  <a:cubicBezTo>
                    <a:pt x="511404" y="2060588"/>
                    <a:pt x="507238" y="2119198"/>
                    <a:pt x="503631" y="2170684"/>
                  </a:cubicBezTo>
                  <a:cubicBezTo>
                    <a:pt x="469265" y="2660231"/>
                    <a:pt x="188201" y="3097416"/>
                    <a:pt x="81814" y="3576498"/>
                  </a:cubicBezTo>
                  <a:cubicBezTo>
                    <a:pt x="41643" y="3757397"/>
                    <a:pt x="26746" y="3942804"/>
                    <a:pt x="11951" y="4127513"/>
                  </a:cubicBezTo>
                  <a:cubicBezTo>
                    <a:pt x="5753" y="4204868"/>
                    <a:pt x="0" y="4285412"/>
                    <a:pt x="28588" y="4357548"/>
                  </a:cubicBezTo>
                  <a:cubicBezTo>
                    <a:pt x="54623" y="4423270"/>
                    <a:pt x="106756" y="4475226"/>
                    <a:pt x="162382" y="4518863"/>
                  </a:cubicBezTo>
                  <a:cubicBezTo>
                    <a:pt x="388290" y="4696054"/>
                    <a:pt x="682016" y="4761395"/>
                    <a:pt x="967816" y="4788764"/>
                  </a:cubicBezTo>
                  <a:cubicBezTo>
                    <a:pt x="1253617" y="4816133"/>
                    <a:pt x="1543584" y="4810837"/>
                    <a:pt x="1824635" y="4869510"/>
                  </a:cubicBezTo>
                  <a:cubicBezTo>
                    <a:pt x="1839506" y="5155337"/>
                    <a:pt x="1957807" y="5441087"/>
                    <a:pt x="2016290" y="5721249"/>
                  </a:cubicBezTo>
                  <a:cubicBezTo>
                    <a:pt x="2034286" y="5807469"/>
                    <a:pt x="2055013" y="5894985"/>
                    <a:pt x="2100949" y="5970130"/>
                  </a:cubicBezTo>
                  <a:cubicBezTo>
                    <a:pt x="2182762" y="6103963"/>
                    <a:pt x="2332813" y="6180125"/>
                    <a:pt x="2481606" y="6229769"/>
                  </a:cubicBezTo>
                  <a:cubicBezTo>
                    <a:pt x="2850338" y="6352794"/>
                    <a:pt x="3247187" y="6352515"/>
                    <a:pt x="3635896" y="6350991"/>
                  </a:cubicBezTo>
                  <a:cubicBezTo>
                    <a:pt x="4094620" y="6349200"/>
                    <a:pt x="4553344" y="6347397"/>
                    <a:pt x="5012068" y="6345606"/>
                  </a:cubicBezTo>
                  <a:cubicBezTo>
                    <a:pt x="5053483" y="6345441"/>
                    <a:pt x="5097666" y="6344476"/>
                    <a:pt x="5131944" y="6321235"/>
                  </a:cubicBezTo>
                  <a:cubicBezTo>
                    <a:pt x="5169980" y="6295454"/>
                    <a:pt x="5186681" y="6248629"/>
                    <a:pt x="5200803" y="6204890"/>
                  </a:cubicBezTo>
                  <a:cubicBezTo>
                    <a:pt x="5394821" y="5603811"/>
                    <a:pt x="5494135" y="5007407"/>
                    <a:pt x="5584064" y="4382198"/>
                  </a:cubicBezTo>
                  <a:close/>
                </a:path>
              </a:pathLst>
            </a:custGeom>
            <a:blipFill>
              <a:blip r:embed="rId2"/>
              <a:stretch>
                <a:fillRect l="-18444" r="-1844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86340" y="3706109"/>
            <a:ext cx="3621704" cy="4477953"/>
          </a:xfrm>
          <a:custGeom>
            <a:avLst/>
            <a:gdLst/>
            <a:ahLst/>
            <a:cxnLst/>
            <a:rect l="l" t="t" r="r" b="b"/>
            <a:pathLst>
              <a:path w="3621704" h="4477953">
                <a:moveTo>
                  <a:pt x="0" y="0"/>
                </a:moveTo>
                <a:lnTo>
                  <a:pt x="3621704" y="0"/>
                </a:lnTo>
                <a:lnTo>
                  <a:pt x="3621704" y="4477953"/>
                </a:lnTo>
                <a:lnTo>
                  <a:pt x="0" y="4477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0121358" y="3706109"/>
            <a:ext cx="3920957" cy="4702743"/>
          </a:xfrm>
          <a:custGeom>
            <a:avLst/>
            <a:gdLst/>
            <a:ahLst/>
            <a:cxnLst/>
            <a:rect l="l" t="t" r="r" b="b"/>
            <a:pathLst>
              <a:path w="3920957" h="4702743">
                <a:moveTo>
                  <a:pt x="0" y="0"/>
                </a:moveTo>
                <a:lnTo>
                  <a:pt x="3920958" y="0"/>
                </a:lnTo>
                <a:lnTo>
                  <a:pt x="3920958" y="4702744"/>
                </a:lnTo>
                <a:lnTo>
                  <a:pt x="0" y="47027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2069707" y="1200150"/>
            <a:ext cx="14148585" cy="2015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Our Developers</a:t>
            </a:r>
          </a:p>
          <a:p>
            <a:pPr marL="0" lvl="0" indent="0" algn="ctr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Dedicated professionals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042016" y="8536487"/>
            <a:ext cx="3910351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09"/>
              </a:lnSpc>
              <a:spcBef>
                <a:spcPct val="0"/>
              </a:spcBef>
            </a:pPr>
            <a:r>
              <a:rPr lang="en-US" sz="2999">
                <a:solidFill>
                  <a:srgbClr val="156669"/>
                </a:solidFill>
                <a:latin typeface="Agrandir Medium"/>
              </a:rPr>
              <a:t>Karthik V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31965" y="8536487"/>
            <a:ext cx="3910351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09"/>
              </a:lnSpc>
            </a:pPr>
            <a:r>
              <a:rPr lang="en-US" sz="2999">
                <a:solidFill>
                  <a:srgbClr val="156669"/>
                </a:solidFill>
                <a:latin typeface="Agrandir Medium"/>
              </a:rPr>
              <a:t>Sumedh Kudale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302221"/>
            <a:ext cx="8841904" cy="9682557"/>
            <a:chOff x="0" y="0"/>
            <a:chExt cx="2328732" cy="25501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8732" cy="2550139"/>
            </a:xfrm>
            <a:custGeom>
              <a:avLst/>
              <a:gdLst/>
              <a:ahLst/>
              <a:cxnLst/>
              <a:rect l="l" t="t" r="r" b="b"/>
              <a:pathLst>
                <a:path w="2328732" h="2550139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111407" y="1746467"/>
            <a:ext cx="6907091" cy="6794065"/>
          </a:xfrm>
          <a:custGeom>
            <a:avLst/>
            <a:gdLst/>
            <a:ahLst/>
            <a:cxnLst/>
            <a:rect l="l" t="t" r="r" b="b"/>
            <a:pathLst>
              <a:path w="6907091" h="6794065">
                <a:moveTo>
                  <a:pt x="0" y="0"/>
                </a:moveTo>
                <a:lnTo>
                  <a:pt x="6907090" y="0"/>
                </a:lnTo>
                <a:lnTo>
                  <a:pt x="6907090" y="6794066"/>
                </a:lnTo>
                <a:lnTo>
                  <a:pt x="0" y="67940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028700" y="2554807"/>
            <a:ext cx="6956263" cy="5510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257"/>
              </a:lnSpc>
            </a:pPr>
            <a:r>
              <a:rPr lang="en-US" sz="14852" spc="-1425">
                <a:solidFill>
                  <a:srgbClr val="156669"/>
                </a:solidFill>
                <a:latin typeface="Public Sans"/>
              </a:rPr>
              <a:t>Thank you very much!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15825" y="1254217"/>
            <a:ext cx="2491007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  <a:spcBef>
                <a:spcPct val="0"/>
              </a:spcBef>
            </a:pPr>
            <a:r>
              <a:rPr lang="en-US" sz="3000" spc="-246">
                <a:solidFill>
                  <a:srgbClr val="156669"/>
                </a:solidFill>
                <a:latin typeface="Public Sans"/>
              </a:rPr>
              <a:t>HealthXplorers</a:t>
            </a:r>
          </a:p>
        </p:txBody>
      </p:sp>
      <p:sp>
        <p:nvSpPr>
          <p:cNvPr id="8" name="Freeform 8"/>
          <p:cNvSpPr/>
          <p:nvPr/>
        </p:nvSpPr>
        <p:spPr>
          <a:xfrm>
            <a:off x="608446" y="858906"/>
            <a:ext cx="1148260" cy="1182794"/>
          </a:xfrm>
          <a:custGeom>
            <a:avLst/>
            <a:gdLst/>
            <a:ahLst/>
            <a:cxnLst/>
            <a:rect l="l" t="t" r="r" b="b"/>
            <a:pathLst>
              <a:path w="1148260" h="1182794">
                <a:moveTo>
                  <a:pt x="0" y="0"/>
                </a:moveTo>
                <a:lnTo>
                  <a:pt x="1148260" y="0"/>
                </a:lnTo>
                <a:lnTo>
                  <a:pt x="1148260" y="1182794"/>
                </a:lnTo>
                <a:lnTo>
                  <a:pt x="0" y="1182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164466"/>
            <a:ext cx="10706100" cy="1312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sz="7999" spc="-767" dirty="0">
                <a:solidFill>
                  <a:srgbClr val="000000"/>
                </a:solidFill>
                <a:latin typeface="Public Sans"/>
              </a:rPr>
              <a:t>Problem Statement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4307759"/>
            <a:ext cx="16268700" cy="2202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820"/>
              </a:lnSpc>
            </a:pPr>
            <a:r>
              <a:rPr lang="en-US" sz="6300" spc="-604" dirty="0">
                <a:solidFill>
                  <a:srgbClr val="000000"/>
                </a:solidFill>
                <a:latin typeface="Public Sans"/>
              </a:rPr>
              <a:t>Developing a Unified Patient Treatment Platform</a:t>
            </a:r>
          </a:p>
          <a:p>
            <a:pPr algn="ctr">
              <a:lnSpc>
                <a:spcPts val="8820"/>
              </a:lnSpc>
              <a:spcBef>
                <a:spcPct val="0"/>
              </a:spcBef>
            </a:pPr>
            <a:r>
              <a:rPr lang="en-US" sz="6300" spc="-604" dirty="0">
                <a:solidFill>
                  <a:srgbClr val="000000"/>
                </a:solidFill>
                <a:latin typeface="Public Sans"/>
              </a:rPr>
              <a:t>for Healthcare Advancement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9200" y="2515516"/>
            <a:ext cx="8573204" cy="1043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Introduction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5391951"/>
            <a:ext cx="7985090" cy="255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9"/>
              </a:lnSpc>
            </a:pPr>
            <a:r>
              <a:rPr lang="en-US" sz="2453">
                <a:solidFill>
                  <a:srgbClr val="156669"/>
                </a:solidFill>
                <a:latin typeface="Agrandir Medium Italics"/>
              </a:rPr>
              <a:t>The developers- Karthik V(Team lead) and Sumedh Kudale have worked on this project. This project comes under healthcare track. We are commited to the well-being of mankind. We have developed a fully working digital product made in 48Hours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004753" y="1859637"/>
            <a:ext cx="7254547" cy="6567726"/>
            <a:chOff x="0" y="0"/>
            <a:chExt cx="5580380" cy="5052060"/>
          </a:xfrm>
        </p:grpSpPr>
        <p:sp>
          <p:nvSpPr>
            <p:cNvPr id="5" name="Freeform 5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2"/>
              <a:stretch>
                <a:fillRect l="-17900" r="-17900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6626" y="4843820"/>
            <a:ext cx="15972674" cy="746803"/>
          </a:xfrm>
          <a:custGeom>
            <a:avLst/>
            <a:gdLst/>
            <a:ahLst/>
            <a:cxnLst/>
            <a:rect l="l" t="t" r="r" b="b"/>
            <a:pathLst>
              <a:path w="15972674" h="746803">
                <a:moveTo>
                  <a:pt x="0" y="0"/>
                </a:moveTo>
                <a:lnTo>
                  <a:pt x="15972674" y="0"/>
                </a:lnTo>
                <a:lnTo>
                  <a:pt x="15972674" y="746803"/>
                </a:lnTo>
                <a:lnTo>
                  <a:pt x="0" y="7468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488400" y="866775"/>
            <a:ext cx="15311199" cy="1377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sz="7999" spc="-767">
                <a:solidFill>
                  <a:srgbClr val="000000"/>
                </a:solidFill>
                <a:latin typeface="Public Sans"/>
              </a:rPr>
              <a:t>Timeline of Digital product Development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206800" y="3011338"/>
            <a:ext cx="4621264" cy="3048298"/>
          </a:xfrm>
          <a:custGeom>
            <a:avLst/>
            <a:gdLst/>
            <a:ahLst/>
            <a:cxnLst/>
            <a:rect l="l" t="t" r="r" b="b"/>
            <a:pathLst>
              <a:path w="4621264" h="3048298">
                <a:moveTo>
                  <a:pt x="0" y="0"/>
                </a:moveTo>
                <a:lnTo>
                  <a:pt x="4621264" y="0"/>
                </a:lnTo>
                <a:lnTo>
                  <a:pt x="4621264" y="3048298"/>
                </a:lnTo>
                <a:lnTo>
                  <a:pt x="0" y="30482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90203" y="470602"/>
            <a:ext cx="17997797" cy="3625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660"/>
              </a:lnSpc>
              <a:spcBef>
                <a:spcPct val="0"/>
              </a:spcBef>
            </a:pPr>
            <a:r>
              <a:rPr lang="en-US" sz="6900" spc="-662">
                <a:solidFill>
                  <a:srgbClr val="000000"/>
                </a:solidFill>
                <a:latin typeface="Public Sans"/>
              </a:rPr>
              <a:t>We have gone through each of the development  phase of a product just as for any real world product Pre Launch Survey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03257" y="4681685"/>
            <a:ext cx="3149560" cy="1377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sz="7999" spc="-767">
                <a:solidFill>
                  <a:srgbClr val="000000"/>
                </a:solidFill>
                <a:latin typeface="Public Sans"/>
              </a:rPr>
              <a:t>DAY 01 -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78037" y="6363476"/>
            <a:ext cx="9633971" cy="1854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-336">
                <a:solidFill>
                  <a:srgbClr val="000000"/>
                </a:solidFill>
                <a:latin typeface="Public Sans"/>
              </a:rPr>
              <a:t>survey is designed to gather insights, opinions, and preferences from potential users or customers before the product is officially launched.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242345" y="136803"/>
            <a:ext cx="10150197" cy="10150197"/>
          </a:xfrm>
          <a:custGeom>
            <a:avLst/>
            <a:gdLst/>
            <a:ahLst/>
            <a:cxnLst/>
            <a:rect l="l" t="t" r="r" b="b"/>
            <a:pathLst>
              <a:path w="10150197" h="10150197">
                <a:moveTo>
                  <a:pt x="0" y="0"/>
                </a:moveTo>
                <a:lnTo>
                  <a:pt x="10150197" y="0"/>
                </a:lnTo>
                <a:lnTo>
                  <a:pt x="10150197" y="10150197"/>
                </a:lnTo>
                <a:lnTo>
                  <a:pt x="0" y="101501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2709" y="0"/>
            <a:ext cx="18282583" cy="10287000"/>
          </a:xfrm>
          <a:custGeom>
            <a:avLst/>
            <a:gdLst/>
            <a:ahLst/>
            <a:cxnLst/>
            <a:rect l="l" t="t" r="r" b="b"/>
            <a:pathLst>
              <a:path w="18282583" h="10287000">
                <a:moveTo>
                  <a:pt x="0" y="0"/>
                </a:moveTo>
                <a:lnTo>
                  <a:pt x="18282582" y="0"/>
                </a:lnTo>
                <a:lnTo>
                  <a:pt x="182825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7324959" y="3091091"/>
            <a:ext cx="3984970" cy="4104818"/>
          </a:xfrm>
          <a:custGeom>
            <a:avLst/>
            <a:gdLst/>
            <a:ahLst/>
            <a:cxnLst/>
            <a:rect l="l" t="t" r="r" b="b"/>
            <a:pathLst>
              <a:path w="3984970" h="4104818">
                <a:moveTo>
                  <a:pt x="0" y="0"/>
                </a:moveTo>
                <a:lnTo>
                  <a:pt x="3984970" y="0"/>
                </a:lnTo>
                <a:lnTo>
                  <a:pt x="3984970" y="4104818"/>
                </a:lnTo>
                <a:lnTo>
                  <a:pt x="0" y="41048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3571038" y="-429462"/>
            <a:ext cx="11305583" cy="11305583"/>
          </a:xfrm>
          <a:custGeom>
            <a:avLst/>
            <a:gdLst/>
            <a:ahLst/>
            <a:cxnLst/>
            <a:rect l="l" t="t" r="r" b="b"/>
            <a:pathLst>
              <a:path w="11305583" h="11305583">
                <a:moveTo>
                  <a:pt x="0" y="0"/>
                </a:moveTo>
                <a:lnTo>
                  <a:pt x="11305583" y="0"/>
                </a:lnTo>
                <a:lnTo>
                  <a:pt x="11305583" y="11305583"/>
                </a:lnTo>
                <a:lnTo>
                  <a:pt x="0" y="11305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5705564" y="664265"/>
            <a:ext cx="8203688" cy="15243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019"/>
              </a:lnSpc>
              <a:spcBef>
                <a:spcPct val="0"/>
              </a:spcBef>
            </a:pPr>
            <a:r>
              <a:rPr lang="en-US" sz="9299" spc="-892" dirty="0">
                <a:solidFill>
                  <a:srgbClr val="FFFFFF"/>
                </a:solidFill>
                <a:latin typeface="Public Sans Bold"/>
              </a:rPr>
              <a:t>INTRO</a:t>
            </a:r>
            <a:r>
              <a:rPr lang="en-US" sz="9299" spc="-892" dirty="0">
                <a:solidFill>
                  <a:srgbClr val="11EF84"/>
                </a:solidFill>
                <a:latin typeface="Public Sans Bold"/>
              </a:rPr>
              <a:t>DUCING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386279" y="7943747"/>
            <a:ext cx="8522973" cy="1314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54"/>
              </a:lnSpc>
              <a:spcBef>
                <a:spcPct val="0"/>
              </a:spcBef>
            </a:pPr>
            <a:r>
              <a:rPr lang="en-US" sz="10381" spc="-851">
                <a:solidFill>
                  <a:srgbClr val="156669"/>
                </a:solidFill>
                <a:latin typeface="Public Sans"/>
              </a:rPr>
              <a:t>HealthXplorers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07727" y="2201071"/>
            <a:ext cx="7051573" cy="5884858"/>
          </a:xfrm>
          <a:custGeom>
            <a:avLst/>
            <a:gdLst/>
            <a:ahLst/>
            <a:cxnLst/>
            <a:rect l="l" t="t" r="r" b="b"/>
            <a:pathLst>
              <a:path w="7051573" h="5884858">
                <a:moveTo>
                  <a:pt x="0" y="0"/>
                </a:moveTo>
                <a:lnTo>
                  <a:pt x="7051573" y="0"/>
                </a:lnTo>
                <a:lnTo>
                  <a:pt x="7051573" y="5884858"/>
                </a:lnTo>
                <a:lnTo>
                  <a:pt x="0" y="5884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219200" y="2372521"/>
            <a:ext cx="8554947" cy="1043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Idea  Overview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9200" y="5451829"/>
            <a:ext cx="7794590" cy="1671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60"/>
              </a:lnSpc>
            </a:pPr>
            <a:r>
              <a:rPr lang="en-US" sz="2000">
                <a:solidFill>
                  <a:srgbClr val="156669"/>
                </a:solidFill>
                <a:latin typeface="Agrandir Medium"/>
              </a:rPr>
              <a:t>We have created a UPTP with the following features:</a:t>
            </a: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156669"/>
                </a:solidFill>
                <a:latin typeface="Agrandir Medium"/>
              </a:rPr>
              <a:t>Patient Centric Access</a:t>
            </a: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156669"/>
                </a:solidFill>
                <a:latin typeface="Agrandir Medium"/>
              </a:rPr>
              <a:t>Allows real time updating</a:t>
            </a: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156669"/>
                </a:solidFill>
                <a:latin typeface="Agrandir Medium"/>
              </a:rPr>
              <a:t>Can be integrated with Health Level 7 standard data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26712" y="1549012"/>
            <a:ext cx="10634576" cy="1043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Services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4087744"/>
            <a:ext cx="7784979" cy="4821694"/>
            <a:chOff x="0" y="0"/>
            <a:chExt cx="2540524" cy="15734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40524" cy="1573495"/>
            </a:xfrm>
            <a:custGeom>
              <a:avLst/>
              <a:gdLst/>
              <a:ahLst/>
              <a:cxnLst/>
              <a:rect l="l" t="t" r="r" b="b"/>
              <a:pathLst>
                <a:path w="2540524" h="1573495">
                  <a:moveTo>
                    <a:pt x="14917" y="0"/>
                  </a:moveTo>
                  <a:lnTo>
                    <a:pt x="2525607" y="0"/>
                  </a:lnTo>
                  <a:cubicBezTo>
                    <a:pt x="2529563" y="0"/>
                    <a:pt x="2533357" y="1572"/>
                    <a:pt x="2536155" y="4369"/>
                  </a:cubicBezTo>
                  <a:cubicBezTo>
                    <a:pt x="2538952" y="7167"/>
                    <a:pt x="2540524" y="10961"/>
                    <a:pt x="2540524" y="14917"/>
                  </a:cubicBezTo>
                  <a:lnTo>
                    <a:pt x="2540524" y="1558578"/>
                  </a:lnTo>
                  <a:cubicBezTo>
                    <a:pt x="2540524" y="1566817"/>
                    <a:pt x="2533845" y="1573495"/>
                    <a:pt x="2525607" y="1573495"/>
                  </a:cubicBezTo>
                  <a:lnTo>
                    <a:pt x="14917" y="1573495"/>
                  </a:lnTo>
                  <a:cubicBezTo>
                    <a:pt x="6679" y="1573495"/>
                    <a:pt x="0" y="1566817"/>
                    <a:pt x="0" y="1558578"/>
                  </a:cubicBezTo>
                  <a:lnTo>
                    <a:pt x="0" y="14917"/>
                  </a:lnTo>
                  <a:cubicBezTo>
                    <a:pt x="0" y="6679"/>
                    <a:pt x="6679" y="0"/>
                    <a:pt x="14917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48268" y="361297"/>
              <a:ext cx="2424518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  <a:p>
              <a:pPr algn="ctr">
                <a:lnSpc>
                  <a:spcPts val="2659"/>
                </a:lnSpc>
              </a:pPr>
              <a:endParaRPr dirty="0"/>
            </a:p>
            <a:p>
              <a:pPr algn="ctr">
                <a:lnSpc>
                  <a:spcPts val="2659"/>
                </a:lnSpc>
              </a:pPr>
              <a:endParaRPr dirty="0"/>
            </a:p>
            <a:p>
              <a:pPr algn="ctr">
                <a:lnSpc>
                  <a:spcPts val="2659"/>
                </a:lnSpc>
              </a:pPr>
              <a:endParaRPr dirty="0"/>
            </a:p>
            <a:p>
              <a:pPr algn="ctr">
                <a:lnSpc>
                  <a:spcPts val="3219"/>
                </a:lnSpc>
              </a:pPr>
              <a:r>
                <a:rPr lang="en-US" sz="2299" dirty="0">
                  <a:solidFill>
                    <a:srgbClr val="156669"/>
                  </a:solidFill>
                  <a:latin typeface="Public Sans"/>
                </a:rPr>
                <a:t>Data system:</a:t>
              </a:r>
            </a:p>
            <a:p>
              <a:pPr algn="ctr">
                <a:lnSpc>
                  <a:spcPts val="3219"/>
                </a:lnSpc>
              </a:pPr>
              <a:endParaRPr lang="en-US" sz="2299" dirty="0">
                <a:solidFill>
                  <a:srgbClr val="156669"/>
                </a:solidFill>
                <a:latin typeface="Public Sans"/>
              </a:endParaRPr>
            </a:p>
            <a:p>
              <a:pPr algn="ctr">
                <a:lnSpc>
                  <a:spcPts val="3219"/>
                </a:lnSpc>
              </a:pPr>
              <a:r>
                <a:rPr lang="en-US" sz="2299" dirty="0">
                  <a:solidFill>
                    <a:srgbClr val="156669"/>
                  </a:solidFill>
                  <a:latin typeface="Public Sans"/>
                </a:rPr>
                <a:t>Can register to create different profiles for patients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 dirty="0">
                  <a:solidFill>
                    <a:srgbClr val="156669"/>
                  </a:solidFill>
                  <a:latin typeface="Public Sans"/>
                </a:rPr>
                <a:t>Can store the patients medical details along with photo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 dirty="0">
                  <a:solidFill>
                    <a:srgbClr val="156669"/>
                  </a:solidFill>
                  <a:latin typeface="Public Sans"/>
                </a:rPr>
                <a:t>Patients or doctors can login to see/edit profiles</a:t>
              </a:r>
            </a:p>
            <a:p>
              <a:pPr algn="ctr">
                <a:lnSpc>
                  <a:spcPts val="3219"/>
                </a:lnSpc>
                <a:spcBef>
                  <a:spcPct val="0"/>
                </a:spcBef>
              </a:pPr>
              <a:r>
                <a:rPr lang="en-US" sz="2299" dirty="0">
                  <a:solidFill>
                    <a:srgbClr val="156669"/>
                  </a:solidFill>
                  <a:latin typeface="Public Sans"/>
                </a:rPr>
                <a:t>Password protected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045814" y="4629372"/>
            <a:ext cx="1750752" cy="1237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174"/>
              </a:lnSpc>
              <a:spcBef>
                <a:spcPct val="0"/>
              </a:spcBef>
            </a:pPr>
            <a:r>
              <a:rPr lang="en-US" sz="9556" u="none" strike="noStrike" spc="-917">
                <a:solidFill>
                  <a:srgbClr val="156669"/>
                </a:solidFill>
                <a:latin typeface="Public Sans"/>
              </a:rPr>
              <a:t>01.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137073" y="4066740"/>
            <a:ext cx="8115275" cy="4821694"/>
            <a:chOff x="0" y="0"/>
            <a:chExt cx="2648312" cy="157349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648312" cy="1573495"/>
            </a:xfrm>
            <a:custGeom>
              <a:avLst/>
              <a:gdLst/>
              <a:ahLst/>
              <a:cxnLst/>
              <a:rect l="l" t="t" r="r" b="b"/>
              <a:pathLst>
                <a:path w="2648312" h="1573495">
                  <a:moveTo>
                    <a:pt x="14310" y="0"/>
                  </a:moveTo>
                  <a:lnTo>
                    <a:pt x="2634002" y="0"/>
                  </a:lnTo>
                  <a:cubicBezTo>
                    <a:pt x="2637797" y="0"/>
                    <a:pt x="2641437" y="1508"/>
                    <a:pt x="2644120" y="4191"/>
                  </a:cubicBezTo>
                  <a:cubicBezTo>
                    <a:pt x="2646804" y="6875"/>
                    <a:pt x="2648312" y="10515"/>
                    <a:pt x="2648312" y="14310"/>
                  </a:cubicBezTo>
                  <a:lnTo>
                    <a:pt x="2648312" y="1559186"/>
                  </a:lnTo>
                  <a:cubicBezTo>
                    <a:pt x="2648312" y="1562981"/>
                    <a:pt x="2646804" y="1566621"/>
                    <a:pt x="2644120" y="1569304"/>
                  </a:cubicBezTo>
                  <a:cubicBezTo>
                    <a:pt x="2641437" y="1571988"/>
                    <a:pt x="2637797" y="1573495"/>
                    <a:pt x="2634002" y="1573495"/>
                  </a:cubicBezTo>
                  <a:lnTo>
                    <a:pt x="14310" y="1573495"/>
                  </a:lnTo>
                  <a:cubicBezTo>
                    <a:pt x="10515" y="1573495"/>
                    <a:pt x="6875" y="1571988"/>
                    <a:pt x="4191" y="1569304"/>
                  </a:cubicBezTo>
                  <a:cubicBezTo>
                    <a:pt x="1508" y="1566621"/>
                    <a:pt x="0" y="1562981"/>
                    <a:pt x="0" y="1559186"/>
                  </a:cubicBezTo>
                  <a:lnTo>
                    <a:pt x="0" y="14310"/>
                  </a:lnTo>
                  <a:cubicBezTo>
                    <a:pt x="0" y="10515"/>
                    <a:pt x="1508" y="6875"/>
                    <a:pt x="4191" y="4191"/>
                  </a:cubicBezTo>
                  <a:cubicBezTo>
                    <a:pt x="6875" y="1508"/>
                    <a:pt x="10515" y="0"/>
                    <a:pt x="14310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710537" y="4629372"/>
            <a:ext cx="1750752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174"/>
              </a:lnSpc>
              <a:spcBef>
                <a:spcPct val="0"/>
              </a:spcBef>
            </a:pPr>
            <a:r>
              <a:rPr lang="en-US" sz="9556" u="none" strike="noStrike" spc="-917" dirty="0">
                <a:solidFill>
                  <a:srgbClr val="156669"/>
                </a:solidFill>
                <a:latin typeface="Public Sans"/>
              </a:rPr>
              <a:t>02 .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02228" y="5867178"/>
            <a:ext cx="7584964" cy="324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9"/>
              </a:lnSpc>
            </a:pPr>
            <a:r>
              <a:rPr lang="en-US" sz="2300" dirty="0">
                <a:solidFill>
                  <a:srgbClr val="156669"/>
                </a:solidFill>
                <a:latin typeface="Public Sans Medium"/>
              </a:rPr>
              <a:t>Health Level 7 file converter:</a:t>
            </a:r>
          </a:p>
          <a:p>
            <a:pPr algn="ctr">
              <a:lnSpc>
                <a:spcPts val="3749"/>
              </a:lnSpc>
            </a:pPr>
            <a:endParaRPr lang="en-US" sz="2300" dirty="0">
              <a:solidFill>
                <a:srgbClr val="156669"/>
              </a:solidFill>
              <a:latin typeface="Public Sans Medium"/>
            </a:endParaRPr>
          </a:p>
          <a:p>
            <a:pPr algn="ctr">
              <a:lnSpc>
                <a:spcPts val="3749"/>
              </a:lnSpc>
            </a:pPr>
            <a:r>
              <a:rPr lang="en-US" sz="2300" dirty="0">
                <a:solidFill>
                  <a:srgbClr val="156669"/>
                </a:solidFill>
                <a:latin typeface="Public Sans Medium"/>
              </a:rPr>
              <a:t>Can convert Health level 7 messages to csv or excel for importing to database</a:t>
            </a:r>
          </a:p>
          <a:p>
            <a:pPr algn="ctr">
              <a:lnSpc>
                <a:spcPts val="3749"/>
              </a:lnSpc>
            </a:pPr>
            <a:r>
              <a:rPr lang="en-US" sz="2300" dirty="0">
                <a:solidFill>
                  <a:srgbClr val="156669"/>
                </a:solidFill>
                <a:latin typeface="Public Sans Medium"/>
              </a:rPr>
              <a:t>Can also convert csv or excel to Health level 7 messages for exporting data </a:t>
            </a:r>
          </a:p>
          <a:p>
            <a:pPr marL="0" lvl="0" indent="0" algn="ctr">
              <a:lnSpc>
                <a:spcPts val="3749"/>
              </a:lnSpc>
              <a:spcBef>
                <a:spcPct val="0"/>
              </a:spcBef>
            </a:pPr>
            <a:endParaRPr lang="en-US" sz="2300" dirty="0">
              <a:solidFill>
                <a:srgbClr val="156669"/>
              </a:solidFill>
              <a:latin typeface="Public Sans Medium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5334000" y="258762"/>
            <a:ext cx="7620000" cy="1312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sz="7999" spc="-767" dirty="0">
                <a:solidFill>
                  <a:srgbClr val="156669"/>
                </a:solidFill>
                <a:latin typeface="Public Sans"/>
              </a:rPr>
              <a:t>Idea overview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467942" y="1543050"/>
            <a:ext cx="7174715" cy="7200900"/>
          </a:xfrm>
          <a:custGeom>
            <a:avLst/>
            <a:gdLst/>
            <a:ahLst/>
            <a:cxnLst/>
            <a:rect l="l" t="t" r="r" b="b"/>
            <a:pathLst>
              <a:path w="7174715" h="7200900">
                <a:moveTo>
                  <a:pt x="0" y="0"/>
                </a:moveTo>
                <a:lnTo>
                  <a:pt x="7174715" y="0"/>
                </a:lnTo>
                <a:lnTo>
                  <a:pt x="7174715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219200" y="5204527"/>
            <a:ext cx="6340600" cy="3021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1"/>
              </a:lnSpc>
            </a:pPr>
            <a:r>
              <a:rPr lang="en-US" sz="2400">
                <a:solidFill>
                  <a:srgbClr val="156669"/>
                </a:solidFill>
                <a:latin typeface="Agrandir Medium"/>
              </a:rPr>
              <a:t>Following technologies were used in this project:</a:t>
            </a:r>
          </a:p>
          <a:p>
            <a:pPr>
              <a:lnSpc>
                <a:spcPts val="3911"/>
              </a:lnSpc>
            </a:pPr>
            <a:endParaRPr lang="en-US" sz="2400">
              <a:solidFill>
                <a:srgbClr val="156669"/>
              </a:solidFill>
              <a:latin typeface="Agrandir Medium"/>
            </a:endParaRPr>
          </a:p>
          <a:p>
            <a:pPr>
              <a:lnSpc>
                <a:spcPts val="3911"/>
              </a:lnSpc>
            </a:pPr>
            <a:r>
              <a:rPr lang="en-US" sz="2400">
                <a:solidFill>
                  <a:srgbClr val="156669"/>
                </a:solidFill>
                <a:latin typeface="Agrandir Medium"/>
              </a:rPr>
              <a:t>Django with Python</a:t>
            </a:r>
          </a:p>
          <a:p>
            <a:pPr>
              <a:lnSpc>
                <a:spcPts val="3911"/>
              </a:lnSpc>
            </a:pPr>
            <a:r>
              <a:rPr lang="en-US" sz="2400">
                <a:solidFill>
                  <a:srgbClr val="156669"/>
                </a:solidFill>
                <a:latin typeface="Agrandir Medium"/>
              </a:rPr>
              <a:t>HTML,CSS,JavaScript</a:t>
            </a:r>
          </a:p>
          <a:p>
            <a:pPr>
              <a:lnSpc>
                <a:spcPts val="3911"/>
              </a:lnSpc>
            </a:pPr>
            <a:r>
              <a:rPr lang="en-US" sz="2400">
                <a:solidFill>
                  <a:srgbClr val="156669"/>
                </a:solidFill>
                <a:latin typeface="Agrandir Medium"/>
              </a:rPr>
              <a:t>SQLite Databases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9200" y="2261203"/>
            <a:ext cx="6407945" cy="105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39"/>
              </a:lnSpc>
              <a:spcBef>
                <a:spcPct val="0"/>
              </a:spcBef>
            </a:pPr>
            <a:r>
              <a:rPr lang="en-US" sz="6099" spc="-585">
                <a:solidFill>
                  <a:srgbClr val="156669"/>
                </a:solidFill>
                <a:latin typeface="Public Sans"/>
              </a:rPr>
              <a:t>Technical Overview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317</Words>
  <Application>Microsoft Office PowerPoint</Application>
  <PresentationFormat>Custom</PresentationFormat>
  <Paragraphs>55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Calibri</vt:lpstr>
      <vt:lpstr>Arial</vt:lpstr>
      <vt:lpstr>Agrandir Medium Italics</vt:lpstr>
      <vt:lpstr>Public Sans Medium</vt:lpstr>
      <vt:lpstr>Agrandir Medium</vt:lpstr>
      <vt:lpstr>Public Sans</vt:lpstr>
      <vt:lpstr>Public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HealthXplorers</dc:title>
  <cp:lastModifiedBy>KARTHIK V</cp:lastModifiedBy>
  <cp:revision>2</cp:revision>
  <dcterms:created xsi:type="dcterms:W3CDTF">2006-08-16T00:00:00Z</dcterms:created>
  <dcterms:modified xsi:type="dcterms:W3CDTF">2023-10-08T15:12:32Z</dcterms:modified>
  <dc:identifier>DAFwpkdUmPo</dc:identifier>
</cp:coreProperties>
</file>

<file path=docProps/thumbnail.jpeg>
</file>